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3"/>
    <p:sldId id="274" r:id="rId4"/>
    <p:sldId id="275" r:id="rId5"/>
    <p:sldId id="276" r:id="rId6"/>
    <p:sldId id="271" r:id="rId7"/>
    <p:sldId id="258" r:id="rId8"/>
    <p:sldId id="256" r:id="rId9"/>
    <p:sldId id="269" r:id="rId10"/>
    <p:sldId id="273" r:id="rId11"/>
    <p:sldId id="272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6.xml"/><Relationship Id="rId2" Type="http://schemas.openxmlformats.org/officeDocument/2006/relationships/image" Target="../media/image25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16530" y="1563370"/>
            <a:ext cx="659701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atin typeface="宋体" panose="02010600030101010101" pitchFamily="2" charset="-122"/>
                <a:ea typeface="宋体" panose="02010600030101010101" pitchFamily="2" charset="-122"/>
              </a:rPr>
              <a:t>近星期实验与研究总结</a:t>
            </a:r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4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万盛华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45477"/>
          <a:stretch>
            <a:fillRect/>
          </a:stretch>
        </p:blipFill>
        <p:spPr>
          <a:xfrm>
            <a:off x="1543685" y="0"/>
            <a:ext cx="9980295" cy="960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430" y="574675"/>
            <a:ext cx="1405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内存有限</a:t>
            </a:r>
            <a:endParaRPr lang="zh-CN" altLang="en-US" sz="2000" b="1"/>
          </a:p>
        </p:txBody>
      </p:sp>
      <p:pic>
        <p:nvPicPr>
          <p:cNvPr id="4" name="图片 3" descr="07sampledistributio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16755" y="1051560"/>
            <a:ext cx="4448810" cy="2966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66810" y="1565910"/>
            <a:ext cx="30251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随机采样代表原始分布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衡量采样效果线性核</a:t>
            </a:r>
            <a:r>
              <a:rPr lang="en-US" altLang="zh-CN" sz="2000">
                <a:solidFill>
                  <a:srgbClr val="FF0000"/>
                </a:solidFill>
              </a:rPr>
              <a:t>MMD=145.999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采样效果近似可以接受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8856345" y="4305935"/>
            <a:ext cx="26676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/>
          </a:p>
          <a:p>
            <a:r>
              <a:rPr lang="zh-CN" altLang="en-US" sz="2000"/>
              <a:t>线性核</a:t>
            </a:r>
            <a:r>
              <a:rPr lang="en-US" altLang="zh-CN" sz="2000">
                <a:solidFill>
                  <a:srgbClr val="FF0000"/>
                </a:solidFill>
              </a:rPr>
              <a:t>MMD=294.506</a:t>
            </a:r>
            <a:endParaRPr lang="en-US" altLang="zh-CN" sz="2000">
              <a:solidFill>
                <a:srgbClr val="FF0000"/>
              </a:solidFill>
            </a:endParaRPr>
          </a:p>
          <a:p>
            <a:endParaRPr lang="en-US" altLang="zh-CN" sz="2000"/>
          </a:p>
          <a:p>
            <a:endParaRPr lang="zh-CN" altLang="en-US" sz="2000"/>
          </a:p>
        </p:txBody>
      </p:sp>
      <p:pic>
        <p:nvPicPr>
          <p:cNvPr id="7" name="图片 6" descr="10sampledistribu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755" y="3769995"/>
            <a:ext cx="4448175" cy="2966085"/>
          </a:xfrm>
          <a:prstGeom prst="rect">
            <a:avLst/>
          </a:prstGeom>
        </p:spPr>
      </p:pic>
      <p:pic>
        <p:nvPicPr>
          <p:cNvPr id="8" name="图片 7" descr="07distribu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25" y="1051560"/>
            <a:ext cx="4442460" cy="2962910"/>
          </a:xfrm>
          <a:prstGeom prst="rect">
            <a:avLst/>
          </a:prstGeom>
        </p:spPr>
      </p:pic>
      <p:pic>
        <p:nvPicPr>
          <p:cNvPr id="9" name="图片 8" descr="10distributi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15" y="3770630"/>
            <a:ext cx="4428490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7distribu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0" y="126365"/>
            <a:ext cx="4547870" cy="3032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95" y="3371850"/>
            <a:ext cx="3828415" cy="2787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75" y="3385820"/>
            <a:ext cx="3809365" cy="2773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371850"/>
            <a:ext cx="3828415" cy="27870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700" y="391795"/>
            <a:ext cx="2543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GaussianMixture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components=5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7distribu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915" y="63500"/>
            <a:ext cx="4954270" cy="3302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" y="3610610"/>
            <a:ext cx="3704590" cy="2696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40" y="3611880"/>
            <a:ext cx="3702050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3611245"/>
            <a:ext cx="3703320" cy="26962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700" y="391795"/>
            <a:ext cx="2543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GaussianMixture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components=10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4125" y="845185"/>
            <a:ext cx="8304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将高斯混合模型拟合的欠优的分布做边缘迁移或者联合迁移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1202055" y="2152015"/>
            <a:ext cx="83566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multi-view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多期高分辨率数据为</a:t>
            </a:r>
            <a:r>
              <a:rPr lang="en-US" altLang="zh-CN" sz="2400"/>
              <a:t>RGB</a:t>
            </a:r>
            <a:r>
              <a:rPr lang="zh-CN" altLang="en-US" sz="2400"/>
              <a:t>图像，无波段数据，但是分辨率高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同时还有四期分辨率较低且不等的遥感数据，</a:t>
            </a:r>
            <a:r>
              <a:rPr lang="en-US" altLang="zh-CN" sz="2400"/>
              <a:t>4</a:t>
            </a:r>
            <a:r>
              <a:rPr lang="zh-CN" altLang="en-US" sz="2400"/>
              <a:t>波段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利用两者结合，提升分类精度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6425" y="300355"/>
            <a:ext cx="8061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衡量多个域之间的距离，评估相似度，分析迁移的可行性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1566545"/>
            <a:ext cx="7628255" cy="1609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6425" y="1112520"/>
            <a:ext cx="629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迁移学习常用</a:t>
            </a:r>
            <a:r>
              <a:rPr lang="en-US" altLang="zh-CN"/>
              <a:t>MMD</a:t>
            </a:r>
            <a:r>
              <a:rPr lang="zh-CN" altLang="en-US"/>
              <a:t>距离，</a:t>
            </a:r>
            <a:r>
              <a:rPr lang="en-US" altLang="zh-CN"/>
              <a:t>Maximum Mean Discrepancy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27100" y="4521200"/>
            <a:ext cx="7740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）拉近不同域之间的距离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）在不同域之间泛化模型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）衡量精度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3175635"/>
            <a:ext cx="10988675" cy="97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53340"/>
            <a:ext cx="3523615" cy="349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570" y="18415"/>
            <a:ext cx="3530600" cy="3527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0" y="53340"/>
            <a:ext cx="3498850" cy="3491865"/>
          </a:xfrm>
          <a:prstGeom prst="rect">
            <a:avLst/>
          </a:prstGeom>
        </p:spPr>
      </p:pic>
      <p:pic>
        <p:nvPicPr>
          <p:cNvPr id="8" name="图片 7" descr="07distribu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840" y="3711575"/>
            <a:ext cx="4387850" cy="2925445"/>
          </a:xfrm>
          <a:prstGeom prst="rect">
            <a:avLst/>
          </a:prstGeom>
        </p:spPr>
      </p:pic>
      <p:pic>
        <p:nvPicPr>
          <p:cNvPr id="9" name="图片 8" descr="10distribu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355" y="3711575"/>
            <a:ext cx="4429760" cy="2953385"/>
          </a:xfrm>
          <a:prstGeom prst="rect">
            <a:avLst/>
          </a:prstGeom>
        </p:spPr>
      </p:pic>
      <p:pic>
        <p:nvPicPr>
          <p:cNvPr id="10" name="图片 9" descr="11distribu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795" y="3728720"/>
            <a:ext cx="4378960" cy="29197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-8255"/>
            <a:ext cx="3738245" cy="3719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20" y="8255"/>
            <a:ext cx="3726815" cy="37033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470" y="8255"/>
            <a:ext cx="3731260" cy="3703320"/>
          </a:xfrm>
          <a:prstGeom prst="rect">
            <a:avLst/>
          </a:prstGeom>
        </p:spPr>
      </p:pic>
      <p:pic>
        <p:nvPicPr>
          <p:cNvPr id="3" name="图片 2" descr="13distribu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745" y="3773170"/>
            <a:ext cx="4516120" cy="3012440"/>
          </a:xfrm>
          <a:prstGeom prst="rect">
            <a:avLst/>
          </a:prstGeom>
        </p:spPr>
      </p:pic>
      <p:pic>
        <p:nvPicPr>
          <p:cNvPr id="4" name="图片 3" descr="15distribu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575" y="3788410"/>
            <a:ext cx="4514850" cy="3012440"/>
          </a:xfrm>
          <a:prstGeom prst="rect">
            <a:avLst/>
          </a:prstGeom>
        </p:spPr>
      </p:pic>
      <p:pic>
        <p:nvPicPr>
          <p:cNvPr id="9" name="图片 8" descr="18distribu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3789045"/>
            <a:ext cx="4469765" cy="29813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594360"/>
            <a:ext cx="6328410" cy="2207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184525"/>
            <a:ext cx="6556375" cy="3299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5405" y="1489710"/>
            <a:ext cx="3947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同源数据概率分布之间距离较小，</a:t>
            </a:r>
            <a:endParaRPr lang="zh-CN" altLang="en-US" sz="2000"/>
          </a:p>
          <a:p>
            <a:r>
              <a:rPr lang="zh-CN" altLang="en-US" sz="2000"/>
              <a:t>异源数据概率分布之间距离较大</a:t>
            </a:r>
            <a:endParaRPr lang="zh-CN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0185" y="260350"/>
            <a:ext cx="115703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边缘分布自适应：</a:t>
            </a:r>
            <a:r>
              <a:rPr lang="en-US" altLang="zh-CN" sz="2800" b="1"/>
              <a:t>TCA</a:t>
            </a:r>
            <a:r>
              <a:rPr lang="zh-CN" altLang="en-US" sz="2800" b="1"/>
              <a:t>方法，</a:t>
            </a:r>
            <a:r>
              <a:rPr lang="en-US" altLang="zh-CN" sz="2800" b="1"/>
              <a:t>Transfer Component Analysis</a:t>
            </a:r>
            <a:endParaRPr lang="en-US" altLang="zh-CN" sz="2800" b="1"/>
          </a:p>
          <a:p>
            <a:endParaRPr lang="zh-CN" altLang="en-US" sz="2000" b="1"/>
          </a:p>
          <a:p>
            <a:endParaRPr lang="zh-CN" altLang="en-US" b="1"/>
          </a:p>
          <a:p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425575"/>
            <a:ext cx="10172700" cy="3293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885" y="5895975"/>
            <a:ext cx="74707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Domain Adaptation via Transfer Component Analysis </a:t>
            </a:r>
            <a:endParaRPr lang="zh-CN" altLang="en-US" sz="2000" b="1"/>
          </a:p>
          <a:p>
            <a:r>
              <a:rPr lang="zh-CN" altLang="en-US" sz="2000" b="1"/>
              <a:t>Sinno Jialin Pan1, Ivor W. Tsang2, James T. Kwok1 and Qiang Yang1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9715" y="123190"/>
            <a:ext cx="104844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ym typeface="+mn-ea"/>
              </a:rPr>
              <a:t>条件分布自适应：</a:t>
            </a:r>
            <a:r>
              <a:rPr lang="en-US" altLang="zh-CN" sz="2800" b="1">
                <a:sym typeface="+mn-ea"/>
              </a:rPr>
              <a:t>STL</a:t>
            </a:r>
            <a:r>
              <a:rPr lang="zh-CN" altLang="en-US" sz="2800" b="1">
                <a:sym typeface="+mn-ea"/>
              </a:rPr>
              <a:t>方法，</a:t>
            </a:r>
            <a:r>
              <a:rPr lang="en-US" altLang="zh-CN" sz="2800" b="1">
                <a:sym typeface="+mn-ea"/>
              </a:rPr>
              <a:t>Stratified Tansfer Learning</a:t>
            </a:r>
            <a:endParaRPr lang="en-US" altLang="zh-CN" sz="2800" b="1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9359"/>
          <a:stretch>
            <a:fillRect/>
          </a:stretch>
        </p:blipFill>
        <p:spPr>
          <a:xfrm>
            <a:off x="80645" y="1011555"/>
            <a:ext cx="6931025" cy="4835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54010" y="4146550"/>
            <a:ext cx="2790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将条件分布</a:t>
            </a:r>
            <a:endParaRPr lang="zh-CN" altLang="en-US" sz="2400"/>
          </a:p>
          <a:p>
            <a:r>
              <a:rPr lang="zh-CN" altLang="en-US" sz="2400"/>
              <a:t>用于</a:t>
            </a:r>
            <a:r>
              <a:rPr lang="zh-CN" altLang="en-US" sz="2400"/>
              <a:t>类内迁移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007" r="4997"/>
          <a:stretch>
            <a:fillRect/>
          </a:stretch>
        </p:blipFill>
        <p:spPr>
          <a:xfrm>
            <a:off x="5986145" y="2099945"/>
            <a:ext cx="6153785" cy="125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335" y="6058535"/>
            <a:ext cx="105803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Saito, K., Ushiku, Y., and Harada, T. (2017).</a:t>
            </a:r>
            <a:endParaRPr lang="zh-CN" altLang="en-US"/>
          </a:p>
          <a:p>
            <a:r>
              <a:rPr lang="zh-CN" altLang="en-US"/>
              <a:t> Asymmetric tri-training for unsupervised domain adaptation. In International Conference on Machine Learning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v2-251cf40227b4882be27668ee400648e0_1200x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1440" y="426720"/>
            <a:ext cx="3810000" cy="287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1935" y="166370"/>
            <a:ext cx="8926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ym typeface="+mn-ea"/>
              </a:rPr>
              <a:t>联合分布自适应：</a:t>
            </a:r>
            <a:r>
              <a:rPr lang="en-US" altLang="zh-CN" sz="2800" b="1">
                <a:sym typeface="+mn-ea"/>
              </a:rPr>
              <a:t>JDA</a:t>
            </a:r>
            <a:r>
              <a:rPr lang="zh-CN" altLang="en-US" sz="2800" b="1">
                <a:sym typeface="+mn-ea"/>
              </a:rPr>
              <a:t>方法，</a:t>
            </a:r>
            <a:r>
              <a:rPr lang="en-US" altLang="zh-CN" sz="2800" b="1">
                <a:sym typeface="+mn-ea"/>
              </a:rPr>
              <a:t>Joint Distribution Adaptation 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935" y="3522980"/>
            <a:ext cx="1110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动态分布自适应：</a:t>
            </a:r>
            <a:r>
              <a:rPr lang="en-US" altLang="zh-CN" sz="2800" b="1"/>
              <a:t>BDA</a:t>
            </a:r>
            <a:r>
              <a:rPr lang="zh-CN" altLang="en-US" sz="2800" b="1"/>
              <a:t>方法，</a:t>
            </a:r>
            <a:r>
              <a:rPr lang="en-US" altLang="zh-CN" sz="2800" b="1"/>
              <a:t>Balanced Distribution Adaptation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39728"/>
          <a:stretch>
            <a:fillRect/>
          </a:stretch>
        </p:blipFill>
        <p:spPr>
          <a:xfrm>
            <a:off x="596900" y="818515"/>
            <a:ext cx="4985385" cy="1104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922780"/>
            <a:ext cx="3557270" cy="1006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7520" y="4222115"/>
            <a:ext cx="6582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首次给出边缘分布和条件分布的定量估计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在边缘分布和条件分布之间设定一个平衡因子</a:t>
            </a:r>
            <a:r>
              <a:rPr lang="en-US" altLang="zh-CN"/>
              <a:t>μ</a:t>
            </a:r>
            <a:r>
              <a:rPr lang="zh-CN" altLang="en-US"/>
              <a:t>平衡二者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5" y="5212080"/>
            <a:ext cx="8094980" cy="1104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0385" y="165100"/>
            <a:ext cx="98450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聚类确定高斯混合模型的初始参数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高斯混合模型求解参数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每年的参数获得之后，对于均值和方差进行定量分析，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探索不同年份变化和不变的影响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2421890"/>
            <a:ext cx="6388100" cy="3962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UNIT_PLACING_PICTURE_USER_VIEWPORT" val="{&quot;height&quot;:3094,&quot;width&quot;:17524}"/>
</p:tagLst>
</file>

<file path=ppt/tags/tag6.xml><?xml version="1.0" encoding="utf-8"?>
<p:tagLst xmlns:p="http://schemas.openxmlformats.org/presentationml/2006/main">
  <p:tag name="REFSHAPE" val="492042676"/>
  <p:tag name="KSO_WM_UNIT_PLACING_PICTURE_USER_VIEWPORT" val="{&quot;height&quot;:5760,&quot;width&quot;:86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WPS 演示</Application>
  <PresentationFormat>宽屏</PresentationFormat>
  <Paragraphs>80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万盛华</dc:creator>
  <cp:lastModifiedBy>有一个地方</cp:lastModifiedBy>
  <cp:revision>8</cp:revision>
  <dcterms:created xsi:type="dcterms:W3CDTF">2020-02-28T12:21:00Z</dcterms:created>
  <dcterms:modified xsi:type="dcterms:W3CDTF">2020-03-13T08:24:10Z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